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867C-979A-4432-8409-60294835E26E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590-7328-4518-BE0D-D59D0D54BB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08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867C-979A-4432-8409-60294835E26E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590-7328-4518-BE0D-D59D0D54BB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533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867C-979A-4432-8409-60294835E26E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590-7328-4518-BE0D-D59D0D54BB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90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867C-979A-4432-8409-60294835E26E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590-7328-4518-BE0D-D59D0D54BB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73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867C-979A-4432-8409-60294835E26E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590-7328-4518-BE0D-D59D0D54BB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91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867C-979A-4432-8409-60294835E26E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590-7328-4518-BE0D-D59D0D54BB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853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867C-979A-4432-8409-60294835E26E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590-7328-4518-BE0D-D59D0D54BB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06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867C-979A-4432-8409-60294835E26E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590-7328-4518-BE0D-D59D0D54BB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596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867C-979A-4432-8409-60294835E26E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590-7328-4518-BE0D-D59D0D54BB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821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867C-979A-4432-8409-60294835E26E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590-7328-4518-BE0D-D59D0D54BB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57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867C-979A-4432-8409-60294835E26E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590-7328-4518-BE0D-D59D0D54BB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31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D867C-979A-4432-8409-60294835E26E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8C590-7328-4518-BE0D-D59D0D54BB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64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drive.google.com/drive/folders/1CPNMnFMMvSCP-UQY6AhK-_8eJ7lo32f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facebook.com/vocnuft" TargetMode="External"/><Relationship Id="rId7" Type="http://schemas.openxmlformats.org/officeDocument/2006/relationships/hyperlink" Target="https://forms.gle/6WtNzUAT6wVyvxPaA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t.me/vopcnuft_vstup" TargetMode="External"/><Relationship Id="rId4" Type="http://schemas.openxmlformats.org/officeDocument/2006/relationships/hyperlink" Target="https://www.instagram.com/vocnuft/" TargetMode="Externa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stup.edbo.gov.u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colnuft.volyn.ua/vstupnykov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stup.edbo.gov.u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Емблема зблизька&#10;&#10;Автоматично створений опис">
            <a:extLst>
              <a:ext uri="{FF2B5EF4-FFF2-40B4-BE49-F238E27FC236}">
                <a16:creationId xmlns=""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16" y="0"/>
            <a:ext cx="9143984" cy="6858000"/>
          </a:xfrm>
          <a:prstGeom prst="rect">
            <a:avLst/>
          </a:prstGeom>
        </p:spPr>
      </p:pic>
      <p:sp>
        <p:nvSpPr>
          <p:cNvPr id="82" name="Прямокутник 81">
            <a:extLst>
              <a:ext uri="{FF2B5EF4-FFF2-40B4-BE49-F238E27FC236}">
                <a16:creationId xmlns=""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71304" y="2213649"/>
            <a:ext cx="4089395" cy="243070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кутник 83">
            <a:extLst>
              <a:ext uri="{FF2B5EF4-FFF2-40B4-BE49-F238E27FC236}">
                <a16:creationId xmlns=""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95758" y="2338578"/>
            <a:ext cx="3840480" cy="2180844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5345" y="3690672"/>
            <a:ext cx="3581306" cy="677429"/>
          </a:xfrm>
        </p:spPr>
        <p:txBody>
          <a:bodyPr rtlCol="0">
            <a:noAutofit/>
          </a:bodyPr>
          <a:lstStyle/>
          <a:p>
            <a:pPr rtl="0"/>
            <a:r>
              <a:rPr lang="uk-UA" sz="4800" b="1" dirty="0">
                <a:solidFill>
                  <a:srgbClr val="F14634"/>
                </a:solidFill>
              </a:rPr>
              <a:t>Як </a:t>
            </a:r>
            <a:r>
              <a:rPr lang="uk-UA" sz="4800" b="1" dirty="0" smtClean="0">
                <a:solidFill>
                  <a:srgbClr val="F14634"/>
                </a:solidFill>
              </a:rPr>
              <a:t>вступити до</a:t>
            </a:r>
            <a:br>
              <a:rPr lang="uk-UA" sz="4800" b="1" dirty="0" smtClean="0">
                <a:solidFill>
                  <a:srgbClr val="F14634"/>
                </a:solidFill>
              </a:rPr>
            </a:br>
            <a:r>
              <a:rPr lang="uk-UA" sz="4800" b="1" dirty="0" smtClean="0">
                <a:solidFill>
                  <a:srgbClr val="F14634"/>
                </a:solidFill>
              </a:rPr>
              <a:t>ВоФК </a:t>
            </a:r>
            <a:r>
              <a:rPr lang="uk-UA" sz="4800" b="1" dirty="0">
                <a:solidFill>
                  <a:srgbClr val="F14634"/>
                </a:solidFill>
              </a:rPr>
              <a:t>НУХТ?</a:t>
            </a:r>
            <a:endParaRPr lang="uk" sz="4800" b="1" dirty="0">
              <a:solidFill>
                <a:srgbClr val="F14634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029" y="2606671"/>
            <a:ext cx="3798813" cy="1644650"/>
          </a:xfrm>
        </p:spPr>
        <p:txBody>
          <a:bodyPr rtlCol="0">
            <a:noAutofit/>
          </a:bodyPr>
          <a:lstStyle/>
          <a:p>
            <a:pPr>
              <a:spcAft>
                <a:spcPts val="450"/>
              </a:spcAft>
            </a:pPr>
            <a:r>
              <a:rPr lang="uk-UA" sz="4050" b="1" dirty="0">
                <a:solidFill>
                  <a:srgbClr val="FFFF00"/>
                </a:solidFill>
                <a:highlight>
                  <a:srgbClr val="57903F"/>
                </a:highlight>
              </a:rPr>
              <a:t>Інформація від приймальної комісії</a:t>
            </a:r>
            <a:endParaRPr lang="uk" sz="4050" b="1" dirty="0">
              <a:solidFill>
                <a:srgbClr val="FFFF00"/>
              </a:solidFill>
              <a:highlight>
                <a:srgbClr val="57903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12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032215" y="2504482"/>
            <a:ext cx="2806985" cy="1999509"/>
            <a:chOff x="8005651" y="3133252"/>
            <a:chExt cx="3742646" cy="266601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4054" r="23490"/>
            <a:stretch/>
          </p:blipFill>
          <p:spPr>
            <a:xfrm rot="20575656">
              <a:off x="8005651" y="3133252"/>
              <a:ext cx="3742646" cy="2666012"/>
            </a:xfrm>
            <a:prstGeom prst="rect">
              <a:avLst/>
            </a:prstGeom>
          </p:spPr>
        </p:pic>
        <p:sp>
          <p:nvSpPr>
            <p:cNvPr id="7" name="Стрелка вправо 6"/>
            <p:cNvSpPr/>
            <p:nvPr/>
          </p:nvSpPr>
          <p:spPr>
            <a:xfrm rot="18014164" flipV="1">
              <a:off x="8770352" y="5431008"/>
              <a:ext cx="431800" cy="21597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350">
                <a:solidFill>
                  <a:srgbClr val="FF0000"/>
                </a:solidFill>
              </a:endParaRPr>
            </a:p>
          </p:txBody>
        </p:sp>
      </p:grp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F24CB032-D396-41D8-9390-706CC6504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87542" cy="5782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</a:rPr>
              <a:t>Крок </a:t>
            </a:r>
            <a:r>
              <a:rPr lang="uk-UA" sz="4000" b="1" dirty="0" smtClean="0">
                <a:solidFill>
                  <a:srgbClr val="FF0000"/>
                </a:solidFill>
              </a:rPr>
              <a:t>7: </a:t>
            </a:r>
            <a:r>
              <a:rPr lang="uk-UA" sz="3000" b="1" dirty="0"/>
              <a:t>Побачити своє прізвище в наказі про зарахування</a:t>
            </a:r>
            <a:r>
              <a:rPr lang="uk-UA" sz="3000" b="1" dirty="0" smtClean="0"/>
              <a:t>: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00B050"/>
                </a:solidFill>
              </a:rPr>
              <a:t>для </a:t>
            </a:r>
            <a:r>
              <a:rPr lang="ru-RU" sz="3200" b="1" i="1" dirty="0" err="1">
                <a:solidFill>
                  <a:srgbClr val="00B050"/>
                </a:solidFill>
              </a:rPr>
              <a:t>випускників</a:t>
            </a:r>
            <a:r>
              <a:rPr lang="ru-RU" sz="3200" b="1" i="1" dirty="0">
                <a:solidFill>
                  <a:srgbClr val="00B050"/>
                </a:solidFill>
              </a:rPr>
              <a:t> 9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класу</a:t>
            </a:r>
            <a:r>
              <a:rPr lang="ru-RU" sz="3200" b="1" i="1" dirty="0" smtClean="0">
                <a:solidFill>
                  <a:srgbClr val="00B050"/>
                </a:solidFill>
              </a:rPr>
              <a:t>:</a:t>
            </a:r>
            <a:endParaRPr lang="uk-UA" sz="3000" dirty="0"/>
          </a:p>
          <a:p>
            <a:pPr marL="617204" lvl="3" indent="0">
              <a:buNone/>
            </a:pPr>
            <a:r>
              <a:rPr lang="uk-UA" sz="2775" b="1" dirty="0">
                <a:solidFill>
                  <a:srgbClr val="002060"/>
                </a:solidFill>
              </a:rPr>
              <a:t>- за державним </a:t>
            </a:r>
            <a:r>
              <a:rPr lang="uk-UA" sz="2775" b="1" dirty="0" smtClean="0">
                <a:solidFill>
                  <a:srgbClr val="002060"/>
                </a:solidFill>
              </a:rPr>
              <a:t>замовленням </a:t>
            </a:r>
            <a:r>
              <a:rPr lang="ru-RU" sz="4950" b="1" dirty="0" smtClean="0">
                <a:solidFill>
                  <a:srgbClr val="FF0000"/>
                </a:solidFill>
              </a:rPr>
              <a:t>01 </a:t>
            </a:r>
            <a:r>
              <a:rPr lang="ru-RU" sz="4950" b="1" dirty="0" err="1" smtClean="0">
                <a:solidFill>
                  <a:srgbClr val="FF0000"/>
                </a:solidFill>
              </a:rPr>
              <a:t>серпня</a:t>
            </a:r>
            <a:endParaRPr lang="ru-RU" sz="4950" b="1" dirty="0">
              <a:solidFill>
                <a:srgbClr val="FF0000"/>
              </a:solidFill>
            </a:endParaRPr>
          </a:p>
          <a:p>
            <a:pPr marL="617204" lvl="3" indent="0">
              <a:buNone/>
            </a:pPr>
            <a:r>
              <a:rPr lang="uk-UA" sz="2775" b="1" dirty="0">
                <a:solidFill>
                  <a:srgbClr val="002060"/>
                </a:solidFill>
              </a:rPr>
              <a:t>- на </a:t>
            </a:r>
            <a:r>
              <a:rPr lang="uk-UA" sz="2775" b="1" dirty="0" smtClean="0">
                <a:solidFill>
                  <a:srgbClr val="002060"/>
                </a:solidFill>
              </a:rPr>
              <a:t>контракт  </a:t>
            </a:r>
            <a:r>
              <a:rPr lang="ru-RU" sz="4950" b="1" dirty="0" smtClean="0">
                <a:solidFill>
                  <a:srgbClr val="FF0000"/>
                </a:solidFill>
              </a:rPr>
              <a:t>04 </a:t>
            </a:r>
            <a:r>
              <a:rPr lang="ru-RU" sz="4950" b="1" dirty="0" err="1">
                <a:solidFill>
                  <a:srgbClr val="FF0000"/>
                </a:solidFill>
              </a:rPr>
              <a:t>серпня</a:t>
            </a:r>
            <a:endParaRPr lang="uk-UA" sz="495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i="1" dirty="0">
                <a:solidFill>
                  <a:srgbClr val="0070C0"/>
                </a:solidFill>
              </a:rPr>
              <a:t>для </a:t>
            </a:r>
            <a:r>
              <a:rPr lang="ru-RU" sz="3200" b="1" i="1" dirty="0" err="1">
                <a:solidFill>
                  <a:srgbClr val="0070C0"/>
                </a:solidFill>
              </a:rPr>
              <a:t>випускників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</a:rPr>
              <a:t>11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класу</a:t>
            </a:r>
            <a:r>
              <a:rPr lang="ru-RU" sz="3200" b="1" i="1" dirty="0" smtClean="0">
                <a:solidFill>
                  <a:srgbClr val="0070C0"/>
                </a:solidFill>
              </a:rPr>
              <a:t>:</a:t>
            </a:r>
          </a:p>
          <a:p>
            <a:pPr marL="617204" lvl="3" indent="0">
              <a:buNone/>
            </a:pPr>
            <a:r>
              <a:rPr lang="uk-UA" sz="2775" b="1" dirty="0">
                <a:solidFill>
                  <a:srgbClr val="002060"/>
                </a:solidFill>
              </a:rPr>
              <a:t>- за державним замовленням </a:t>
            </a:r>
            <a:r>
              <a:rPr lang="ru-RU" sz="4950" b="1" dirty="0" smtClean="0">
                <a:solidFill>
                  <a:srgbClr val="FF0000"/>
                </a:solidFill>
              </a:rPr>
              <a:t>14 </a:t>
            </a:r>
            <a:r>
              <a:rPr lang="ru-RU" sz="4950" b="1" dirty="0" err="1" smtClean="0">
                <a:solidFill>
                  <a:srgbClr val="FF0000"/>
                </a:solidFill>
              </a:rPr>
              <a:t>серпня</a:t>
            </a:r>
            <a:endParaRPr lang="ru-RU" sz="4950" b="1" dirty="0">
              <a:solidFill>
                <a:srgbClr val="FF0000"/>
              </a:solidFill>
            </a:endParaRPr>
          </a:p>
          <a:p>
            <a:pPr marL="617204" lvl="3" indent="0">
              <a:buNone/>
            </a:pPr>
            <a:r>
              <a:rPr lang="uk-UA" sz="2775" b="1" dirty="0">
                <a:solidFill>
                  <a:srgbClr val="002060"/>
                </a:solidFill>
              </a:rPr>
              <a:t>- на контракт  </a:t>
            </a:r>
            <a:r>
              <a:rPr lang="ru-RU" sz="4950" b="1" dirty="0" smtClean="0">
                <a:solidFill>
                  <a:srgbClr val="FF0000"/>
                </a:solidFill>
              </a:rPr>
              <a:t>30 </a:t>
            </a:r>
            <a:r>
              <a:rPr lang="ru-RU" sz="4950" b="1" dirty="0" err="1" smtClean="0">
                <a:solidFill>
                  <a:srgbClr val="FF0000"/>
                </a:solidFill>
              </a:rPr>
              <a:t>серпня</a:t>
            </a:r>
            <a:endParaRPr lang="uk-UA" sz="495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0E6310E-52D6-46E4-A980-5D95C184407B}"/>
              </a:ext>
            </a:extLst>
          </p:cNvPr>
          <p:cNvSpPr txBox="1">
            <a:spLocks/>
          </p:cNvSpPr>
          <p:nvPr/>
        </p:nvSpPr>
        <p:spPr>
          <a:xfrm>
            <a:off x="345295" y="0"/>
            <a:ext cx="8578572" cy="1095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ФАХОВИЙ МОЛОДШИЙ БАКАЛАВР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1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356" y="835893"/>
            <a:ext cx="8680449" cy="5816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</a:rPr>
              <a:t>Крок </a:t>
            </a:r>
            <a:r>
              <a:rPr lang="uk-UA" sz="4000" b="1" dirty="0" smtClean="0">
                <a:solidFill>
                  <a:srgbClr val="FF0000"/>
                </a:solidFill>
              </a:rPr>
              <a:t>8: </a:t>
            </a:r>
            <a:r>
              <a:rPr lang="uk-UA" sz="2775" b="1" dirty="0"/>
              <a:t>Відвідати </a:t>
            </a:r>
            <a:r>
              <a:rPr lang="uk-UA" sz="2775" b="1" dirty="0" smtClean="0"/>
              <a:t>31 серпня</a:t>
            </a:r>
            <a:r>
              <a:rPr lang="uk-UA" sz="2775" dirty="0" smtClean="0"/>
              <a:t> (час буде уточнено) </a:t>
            </a:r>
            <a:endParaRPr lang="uk-UA" sz="2775" dirty="0" smtClean="0"/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00B050"/>
                </a:solidFill>
              </a:rPr>
              <a:t>«</a:t>
            </a:r>
            <a:r>
              <a:rPr lang="uk-UA" sz="3600" b="1" i="1" dirty="0" smtClean="0">
                <a:solidFill>
                  <a:srgbClr val="00B050"/>
                </a:solidFill>
              </a:rPr>
              <a:t>Гостини </a:t>
            </a:r>
            <a:r>
              <a:rPr lang="uk-UA" sz="3600" b="1" i="1" dirty="0">
                <a:solidFill>
                  <a:srgbClr val="00B050"/>
                </a:solidFill>
              </a:rPr>
              <a:t>з нагоди Дня </a:t>
            </a:r>
            <a:r>
              <a:rPr lang="uk-UA" sz="3600" b="1" i="1" dirty="0" smtClean="0">
                <a:solidFill>
                  <a:srgbClr val="00B050"/>
                </a:solidFill>
              </a:rPr>
              <a:t>першокурсника»</a:t>
            </a:r>
            <a:endParaRPr lang="uk-UA" sz="3600" b="1" i="1" dirty="0">
              <a:solidFill>
                <a:srgbClr val="00B05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64" y="4194855"/>
            <a:ext cx="3279406" cy="2186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338">
            <a:off x="409575" y="2710531"/>
            <a:ext cx="2905312" cy="1936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936">
            <a:off x="5607559" y="2629994"/>
            <a:ext cx="3146924" cy="209795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0E6310E-52D6-46E4-A980-5D95C184407B}"/>
              </a:ext>
            </a:extLst>
          </p:cNvPr>
          <p:cNvSpPr txBox="1">
            <a:spLocks/>
          </p:cNvSpPr>
          <p:nvPr/>
        </p:nvSpPr>
        <p:spPr>
          <a:xfrm>
            <a:off x="345295" y="0"/>
            <a:ext cx="8578572" cy="1095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ФАХОВИЙ МОЛОДШИЙ БАКАЛАВР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9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904" y="764098"/>
            <a:ext cx="8680449" cy="5816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</a:rPr>
              <a:t>Крок </a:t>
            </a:r>
            <a:r>
              <a:rPr lang="uk-UA" sz="4000" b="1" dirty="0" smtClean="0">
                <a:solidFill>
                  <a:srgbClr val="FF0000"/>
                </a:solidFill>
              </a:rPr>
              <a:t>9: </a:t>
            </a:r>
            <a:r>
              <a:rPr lang="uk-UA" sz="2775" b="1" dirty="0"/>
              <a:t>Прийти </a:t>
            </a:r>
            <a:r>
              <a:rPr lang="uk-UA" sz="2775" b="1" dirty="0" smtClean="0"/>
              <a:t>01 </a:t>
            </a:r>
            <a:r>
              <a:rPr lang="uk-UA" sz="2775" b="1" dirty="0" smtClean="0"/>
              <a:t>вересня на заняття </a:t>
            </a:r>
            <a:r>
              <a:rPr lang="uk-UA" sz="2775" b="1" dirty="0"/>
              <a:t>згідно з </a:t>
            </a:r>
            <a:r>
              <a:rPr lang="uk-UA" sz="2775" b="1" dirty="0" smtClean="0">
                <a:hlinkClick r:id="rId2"/>
              </a:rPr>
              <a:t>розкладом</a:t>
            </a:r>
            <a:r>
              <a:rPr lang="uk-UA" sz="2775" dirty="0" smtClean="0"/>
              <a:t> </a:t>
            </a:r>
            <a:endParaRPr lang="uk-UA" sz="2775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727">
            <a:off x="3447801" y="3391118"/>
            <a:ext cx="5257126" cy="29523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191" y="1349377"/>
            <a:ext cx="3225611" cy="901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0E6310E-52D6-46E4-A980-5D95C184407B}"/>
              </a:ext>
            </a:extLst>
          </p:cNvPr>
          <p:cNvSpPr txBox="1">
            <a:spLocks/>
          </p:cNvSpPr>
          <p:nvPr/>
        </p:nvSpPr>
        <p:spPr>
          <a:xfrm>
            <a:off x="345295" y="0"/>
            <a:ext cx="8578572" cy="1095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ФАХОВИЙ МОЛОДШИЙ БАКАЛАВР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835">
            <a:off x="321622" y="1911346"/>
            <a:ext cx="4256430" cy="239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2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81"/>
          <a:stretch/>
        </p:blipFill>
        <p:spPr>
          <a:xfrm>
            <a:off x="88901" y="228600"/>
            <a:ext cx="9039136" cy="14901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267" y="1842560"/>
            <a:ext cx="7886700" cy="483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Наші </a:t>
            </a:r>
            <a:r>
              <a:rPr lang="uk-UA" b="1" dirty="0" err="1"/>
              <a:t>соцмережі</a:t>
            </a:r>
            <a:endParaRPr lang="uk-UA" b="1" dirty="0"/>
          </a:p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www.facebook.com/vocnuft</a:t>
            </a:r>
            <a:r>
              <a:rPr lang="uk-UA" dirty="0" smtClean="0"/>
              <a:t> </a:t>
            </a:r>
          </a:p>
          <a:p>
            <a:pPr marL="0" indent="0" algn="ctr">
              <a:buNone/>
            </a:pPr>
            <a:endParaRPr lang="uk-UA" dirty="0" smtClean="0"/>
          </a:p>
          <a:p>
            <a:pPr algn="ctr"/>
            <a:r>
              <a:rPr lang="en-US" dirty="0">
                <a:hlinkClick r:id="rId4"/>
              </a:rPr>
              <a:t>https://www.instagram.com/vocnuft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pPr marL="0" indent="0" algn="ctr">
              <a:buNone/>
            </a:pPr>
            <a:endParaRPr lang="uk-UA" dirty="0" smtClean="0"/>
          </a:p>
          <a:p>
            <a:pPr algn="ctr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t.me/vopcnuft_vstup</a:t>
            </a:r>
            <a:endParaRPr lang="uk-UA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Є </a:t>
            </a:r>
            <a:r>
              <a:rPr lang="ru-RU" b="1" dirty="0" err="1">
                <a:solidFill>
                  <a:srgbClr val="FF0000"/>
                </a:solidFill>
              </a:rPr>
              <a:t>запитання</a:t>
            </a:r>
            <a:r>
              <a:rPr lang="ru-RU" b="1" dirty="0">
                <a:solidFill>
                  <a:srgbClr val="FF0000"/>
                </a:solidFill>
              </a:rPr>
              <a:t>?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err="1">
                <a:solidFill>
                  <a:srgbClr val="FF0000"/>
                </a:solidFill>
              </a:rPr>
              <a:t>Поставте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його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відповідальному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секретареві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приймальної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комісії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02" y="2353702"/>
            <a:ext cx="1276528" cy="45726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48967" y="6235700"/>
            <a:ext cx="3035300" cy="444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  <a:hlinkClick r:id="rId7"/>
              </a:rPr>
              <a:t>Поставити </a:t>
            </a:r>
            <a:r>
              <a:rPr lang="uk-UA" sz="2400" dirty="0" smtClean="0">
                <a:solidFill>
                  <a:schemeClr val="bg1"/>
                </a:solidFill>
                <a:hlinkClick r:id="rId7"/>
              </a:rPr>
              <a:t>питання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" y="3339043"/>
            <a:ext cx="1286054" cy="4286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903" y="4436450"/>
            <a:ext cx="2143424" cy="438211"/>
          </a:xfrm>
          <a:prstGeom prst="rect">
            <a:avLst/>
          </a:prstGeom>
        </p:spPr>
      </p:pic>
      <p:sp>
        <p:nvSpPr>
          <p:cNvPr id="9" name="Выгнутая вправо стрелка 8"/>
          <p:cNvSpPr/>
          <p:nvPr/>
        </p:nvSpPr>
        <p:spPr>
          <a:xfrm>
            <a:off x="6350000" y="5981700"/>
            <a:ext cx="444500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3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689" y="864989"/>
            <a:ext cx="8464571" cy="584855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Як вступити до Відокремленого структурного підрозділу «Волинський фаховий коледж Національного університету харчових технологій»?</a:t>
            </a:r>
            <a:endParaRPr lang="uk-UA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3" y="2258317"/>
            <a:ext cx="8586787" cy="1890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</a:rPr>
              <a:t>Крок </a:t>
            </a:r>
            <a:r>
              <a:rPr lang="uk-UA" sz="4000" b="1" dirty="0" smtClean="0">
                <a:solidFill>
                  <a:srgbClr val="FF0000"/>
                </a:solidFill>
              </a:rPr>
              <a:t>1: </a:t>
            </a:r>
            <a:r>
              <a:rPr lang="uk-UA" dirty="0"/>
              <a:t>Отримати документ про освіту: </a:t>
            </a:r>
          </a:p>
          <a:p>
            <a:pPr marL="0" indent="0">
              <a:buNone/>
            </a:pPr>
            <a:r>
              <a:rPr lang="uk-UA" b="1" dirty="0"/>
              <a:t>БАЗОВУ </a:t>
            </a:r>
            <a:r>
              <a:rPr lang="uk-UA" dirty="0"/>
              <a:t>(9 класів) або </a:t>
            </a:r>
            <a:r>
              <a:rPr lang="uk-UA" b="1" dirty="0"/>
              <a:t>ПОВНУ</a:t>
            </a:r>
            <a:r>
              <a:rPr lang="uk-UA" dirty="0"/>
              <a:t> (11 класів) або </a:t>
            </a:r>
            <a:r>
              <a:rPr lang="uk-UA" b="1" dirty="0"/>
              <a:t>ДИПЛОМ</a:t>
            </a:r>
          </a:p>
          <a:p>
            <a:endParaRPr lang="uk-UA" dirty="0"/>
          </a:p>
        </p:txBody>
      </p:sp>
      <p:pic>
        <p:nvPicPr>
          <p:cNvPr id="3078" name="Picture 6" descr="https://osvita.net/wp-content/uploads/2019/05/photo_1_1-3-300x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9479">
            <a:off x="621367" y="3804961"/>
            <a:ext cx="2616260" cy="186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osvita.net/wp-content/uploads/2019/05/photo_2_1-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4537">
            <a:off x="4133267" y="3682566"/>
            <a:ext cx="2650771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osvita.net/wp-content/uploads/2015/06/1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240">
            <a:off x="6596153" y="3843097"/>
            <a:ext cx="192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Диплом кваліфікованого робітника. Лицьовий бік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545">
            <a:off x="2441725" y="4737432"/>
            <a:ext cx="2620358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6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E6310E-52D6-46E4-A980-5D95C1844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95" y="-2086"/>
            <a:ext cx="8578572" cy="10953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ФАХОВИЙ МОЛОДШИЙ БАКАЛАВР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F24CB032-D396-41D8-9390-706CC6504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0" y="821268"/>
            <a:ext cx="8360078" cy="1068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</a:rPr>
              <a:t>Крок </a:t>
            </a:r>
            <a:r>
              <a:rPr lang="uk-UA" sz="4000" b="1" dirty="0" smtClean="0">
                <a:solidFill>
                  <a:srgbClr val="FF0000"/>
                </a:solidFill>
              </a:rPr>
              <a:t>2: </a:t>
            </a:r>
            <a:r>
              <a:rPr lang="uk-UA" sz="3000" b="1" dirty="0"/>
              <a:t>за</a:t>
            </a:r>
            <a:r>
              <a:rPr lang="ru-RU" sz="3000" b="1" dirty="0" err="1"/>
              <a:t>реєструвати</a:t>
            </a:r>
            <a:r>
              <a:rPr lang="ru-RU" sz="3000" b="1" dirty="0"/>
              <a:t> </a:t>
            </a:r>
            <a:r>
              <a:rPr lang="ru-RU" sz="3000" b="1" dirty="0" err="1"/>
              <a:t>електронний</a:t>
            </a:r>
            <a:r>
              <a:rPr lang="ru-RU" sz="3000" b="1" dirty="0"/>
              <a:t> </a:t>
            </a:r>
            <a:r>
              <a:rPr lang="ru-RU" sz="3000" b="1" dirty="0" err="1"/>
              <a:t>кабінет</a:t>
            </a:r>
            <a:r>
              <a:rPr lang="ru-RU" sz="3000" b="1" dirty="0"/>
              <a:t> </a:t>
            </a:r>
            <a:r>
              <a:rPr lang="ru-RU" sz="3000" b="1" dirty="0" err="1"/>
              <a:t>вступника</a:t>
            </a:r>
            <a:r>
              <a:rPr lang="ru-RU" sz="3000" b="1" dirty="0"/>
              <a:t> за адресою </a:t>
            </a:r>
            <a:r>
              <a:rPr lang="en-US" sz="3000" dirty="0" smtClean="0">
                <a:hlinkClick r:id="rId2"/>
              </a:rPr>
              <a:t>https://vstup.edbo.gov.ua/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04714" y="2567139"/>
            <a:ext cx="8459727" cy="2925273"/>
            <a:chOff x="204881" y="3793162"/>
            <a:chExt cx="8222829" cy="286308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881" y="3793162"/>
              <a:ext cx="8222829" cy="2863086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4494096" y="4532690"/>
              <a:ext cx="3933614" cy="94152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35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528407" y="1770275"/>
            <a:ext cx="6212343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950" b="1" dirty="0">
                <a:solidFill>
                  <a:srgbClr val="FF0000"/>
                </a:solidFill>
              </a:rPr>
              <a:t>25 </a:t>
            </a:r>
            <a:r>
              <a:rPr lang="ru-RU" sz="4950" b="1" dirty="0" err="1">
                <a:solidFill>
                  <a:srgbClr val="FF0000"/>
                </a:solidFill>
              </a:rPr>
              <a:t>червня</a:t>
            </a:r>
            <a:r>
              <a:rPr lang="ru-RU" sz="4950" b="1" dirty="0">
                <a:solidFill>
                  <a:srgbClr val="FF0000"/>
                </a:solidFill>
              </a:rPr>
              <a:t> - </a:t>
            </a:r>
            <a:r>
              <a:rPr lang="ru-RU" sz="4950" b="1" dirty="0" smtClean="0">
                <a:solidFill>
                  <a:srgbClr val="FF0000"/>
                </a:solidFill>
              </a:rPr>
              <a:t>20 </a:t>
            </a:r>
            <a:r>
              <a:rPr lang="ru-RU" sz="4950" b="1" dirty="0" err="1" smtClean="0">
                <a:solidFill>
                  <a:srgbClr val="FF0000"/>
                </a:solidFill>
              </a:rPr>
              <a:t>жовтня</a:t>
            </a:r>
            <a:endParaRPr lang="ru-RU" sz="49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5481306"/>
            <a:ext cx="9033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ru-RU" sz="2000" dirty="0" err="1"/>
              <a:t>завантажити</a:t>
            </a:r>
            <a:r>
              <a:rPr lang="ru-RU" sz="2000" dirty="0"/>
              <a:t> </a:t>
            </a:r>
            <a:r>
              <a:rPr lang="ru-RU" sz="2000" dirty="0" err="1"/>
              <a:t>документи</a:t>
            </a:r>
            <a:r>
              <a:rPr lang="ru-RU" sz="2000" dirty="0"/>
              <a:t> та </a:t>
            </a:r>
            <a:r>
              <a:rPr lang="ru-RU" sz="2000" dirty="0" err="1"/>
              <a:t>реквізити</a:t>
            </a:r>
            <a:r>
              <a:rPr lang="ru-RU" sz="2000" dirty="0"/>
              <a:t>: </a:t>
            </a:r>
          </a:p>
          <a:p>
            <a:pPr lvl="1">
              <a:buFontTx/>
              <a:buChar char="-"/>
            </a:pPr>
            <a:r>
              <a:rPr lang="ru-RU" sz="2000" b="1" dirty="0" err="1"/>
              <a:t>мобільний</a:t>
            </a:r>
            <a:r>
              <a:rPr lang="ru-RU" sz="2000" dirty="0"/>
              <a:t> </a:t>
            </a:r>
            <a:r>
              <a:rPr lang="ru-RU" sz="2000" dirty="0" err="1"/>
              <a:t>вступника</a:t>
            </a:r>
            <a:r>
              <a:rPr lang="ru-RU" sz="2000" dirty="0"/>
              <a:t> та одного з </a:t>
            </a:r>
            <a:r>
              <a:rPr lang="ru-RU" sz="2000" dirty="0" err="1"/>
              <a:t>батьків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законного </a:t>
            </a:r>
            <a:r>
              <a:rPr lang="ru-RU" sz="2000" dirty="0" err="1" smtClean="0"/>
              <a:t>представника</a:t>
            </a:r>
            <a:r>
              <a:rPr lang="ru-RU" sz="2000" dirty="0"/>
              <a:t>; </a:t>
            </a:r>
          </a:p>
          <a:p>
            <a:pPr lvl="1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err="1" smtClean="0"/>
              <a:t>цифрову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кольорову</a:t>
            </a:r>
            <a:r>
              <a:rPr lang="ru-RU" sz="2000" dirty="0" smtClean="0"/>
              <a:t> </a:t>
            </a:r>
            <a:r>
              <a:rPr lang="ru-RU" sz="2000" b="1" dirty="0" err="1"/>
              <a:t>фотокартку</a:t>
            </a:r>
            <a:r>
              <a:rPr lang="ru-RU" sz="2000" dirty="0"/>
              <a:t> </a:t>
            </a:r>
            <a:r>
              <a:rPr lang="ru-RU" sz="2000" dirty="0" err="1"/>
              <a:t>розміром</a:t>
            </a:r>
            <a:r>
              <a:rPr lang="ru-RU" sz="2000" dirty="0"/>
              <a:t> 3x4 см; </a:t>
            </a:r>
          </a:p>
          <a:p>
            <a:pPr lvl="1">
              <a:buFontTx/>
              <a:buChar char="-"/>
            </a:pPr>
            <a:r>
              <a:rPr lang="ru-RU" sz="2000" b="1" dirty="0"/>
              <a:t>документ</a:t>
            </a:r>
            <a:r>
              <a:rPr lang="ru-RU" sz="2000" dirty="0"/>
              <a:t> про </a:t>
            </a:r>
            <a:r>
              <a:rPr lang="ru-RU" sz="2000" dirty="0" err="1" smtClean="0"/>
              <a:t>освіту</a:t>
            </a:r>
            <a:r>
              <a:rPr lang="ru-RU" sz="2000" dirty="0" smtClean="0"/>
              <a:t> (</a:t>
            </a:r>
            <a:r>
              <a:rPr lang="ru-RU" sz="2000" dirty="0" err="1" smtClean="0"/>
              <a:t>свідоцтво</a:t>
            </a:r>
            <a:r>
              <a:rPr lang="ru-RU" sz="2000" dirty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диплом)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588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F24CB032-D396-41D8-9390-706CC6504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4" y="821267"/>
            <a:ext cx="8359179" cy="5730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</a:rPr>
              <a:t>Крок </a:t>
            </a:r>
            <a:r>
              <a:rPr lang="uk-UA" sz="4000" b="1" dirty="0" smtClean="0">
                <a:solidFill>
                  <a:srgbClr val="FF0000"/>
                </a:solidFill>
              </a:rPr>
              <a:t>3: </a:t>
            </a:r>
            <a:r>
              <a:rPr lang="uk-UA" sz="3000" b="1" dirty="0"/>
              <a:t>подати через електронний кабінет </a:t>
            </a:r>
            <a:r>
              <a:rPr lang="uk-UA" sz="3000" b="1" dirty="0" smtClean="0"/>
              <a:t>заяви </a:t>
            </a:r>
            <a:r>
              <a:rPr lang="uk-UA" sz="3000" b="1" dirty="0"/>
              <a:t>на </a:t>
            </a:r>
            <a:r>
              <a:rPr lang="uk-UA" sz="3000" b="1" dirty="0" smtClean="0"/>
              <a:t>вступ </a:t>
            </a:r>
            <a:r>
              <a:rPr lang="uk-UA" sz="3000" dirty="0" smtClean="0"/>
              <a:t>+ </a:t>
            </a:r>
            <a:r>
              <a:rPr lang="uk-UA" sz="3000" b="1" i="1" dirty="0" smtClean="0">
                <a:solidFill>
                  <a:srgbClr val="00B0F0"/>
                </a:solidFill>
              </a:rPr>
              <a:t>МОТИВАЦІЙНІ ЛИСТИ (до кожної поданої заяви)</a:t>
            </a:r>
            <a:r>
              <a:rPr lang="uk-UA" sz="3000" dirty="0" smtClean="0"/>
              <a:t>, обравши:</a:t>
            </a:r>
          </a:p>
          <a:p>
            <a:pPr marL="0" indent="0">
              <a:buNone/>
            </a:pPr>
            <a:endParaRPr lang="ru-RU" sz="135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95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950" b="1" dirty="0">
                <a:solidFill>
                  <a:srgbClr val="FF0000"/>
                </a:solidFill>
              </a:rPr>
              <a:t>01 </a:t>
            </a:r>
            <a:r>
              <a:rPr lang="ru-RU" sz="4950" b="1" dirty="0" err="1">
                <a:solidFill>
                  <a:srgbClr val="FF0000"/>
                </a:solidFill>
              </a:rPr>
              <a:t>липня</a:t>
            </a:r>
            <a:r>
              <a:rPr lang="ru-RU" sz="4950" b="1" dirty="0">
                <a:solidFill>
                  <a:srgbClr val="FF0000"/>
                </a:solidFill>
              </a:rPr>
              <a:t> - </a:t>
            </a:r>
            <a:r>
              <a:rPr lang="ru-RU" sz="4950" b="1" dirty="0" smtClean="0">
                <a:solidFill>
                  <a:srgbClr val="FF0000"/>
                </a:solidFill>
              </a:rPr>
              <a:t>14 </a:t>
            </a:r>
            <a:r>
              <a:rPr lang="ru-RU" sz="495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4950" b="1" dirty="0" smtClean="0">
                <a:solidFill>
                  <a:srgbClr val="FF0000"/>
                </a:solidFill>
              </a:rPr>
              <a:t> </a:t>
            </a:r>
            <a:r>
              <a:rPr lang="ru-RU" sz="4950" b="1" dirty="0" smtClean="0">
                <a:solidFill>
                  <a:srgbClr val="00B050"/>
                </a:solidFill>
              </a:rPr>
              <a:t>–</a:t>
            </a:r>
            <a:r>
              <a:rPr lang="ru-RU" sz="4950" b="1" dirty="0" smtClean="0">
                <a:solidFill>
                  <a:srgbClr val="FF0000"/>
                </a:solidFill>
              </a:rPr>
              <a:t> </a:t>
            </a:r>
            <a:r>
              <a:rPr lang="ru-RU" sz="4950" b="1" i="1" dirty="0" smtClean="0">
                <a:solidFill>
                  <a:srgbClr val="00B050"/>
                </a:solidFill>
              </a:rPr>
              <a:t>для </a:t>
            </a:r>
            <a:r>
              <a:rPr lang="ru-RU" sz="4950" b="1" i="1" dirty="0" err="1" smtClean="0">
                <a:solidFill>
                  <a:srgbClr val="00B050"/>
                </a:solidFill>
              </a:rPr>
              <a:t>випускників</a:t>
            </a:r>
            <a:r>
              <a:rPr lang="ru-RU" sz="4950" b="1" i="1" dirty="0" smtClean="0">
                <a:solidFill>
                  <a:srgbClr val="00B050"/>
                </a:solidFill>
              </a:rPr>
              <a:t> 9 </a:t>
            </a:r>
            <a:r>
              <a:rPr lang="ru-RU" sz="4950" b="1" i="1" dirty="0" err="1" smtClean="0">
                <a:solidFill>
                  <a:srgbClr val="00B050"/>
                </a:solidFill>
              </a:rPr>
              <a:t>класу</a:t>
            </a:r>
            <a:endParaRPr lang="ru-RU" sz="4950" b="1" i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950" b="1" dirty="0" smtClean="0">
                <a:solidFill>
                  <a:srgbClr val="FF0000"/>
                </a:solidFill>
              </a:rPr>
              <a:t>05 </a:t>
            </a:r>
            <a:r>
              <a:rPr lang="ru-RU" sz="4950" b="1" dirty="0" err="1">
                <a:solidFill>
                  <a:srgbClr val="FF0000"/>
                </a:solidFill>
              </a:rPr>
              <a:t>липня</a:t>
            </a:r>
            <a:r>
              <a:rPr lang="ru-RU" sz="4950" b="1" dirty="0">
                <a:solidFill>
                  <a:srgbClr val="FF0000"/>
                </a:solidFill>
              </a:rPr>
              <a:t> - </a:t>
            </a:r>
            <a:r>
              <a:rPr lang="ru-RU" sz="4950" b="1" dirty="0" smtClean="0">
                <a:solidFill>
                  <a:srgbClr val="FF0000"/>
                </a:solidFill>
              </a:rPr>
              <a:t>22 </a:t>
            </a:r>
            <a:r>
              <a:rPr lang="ru-RU" sz="4950" b="1" dirty="0" err="1">
                <a:solidFill>
                  <a:srgbClr val="FF0000"/>
                </a:solidFill>
              </a:rPr>
              <a:t>липня</a:t>
            </a:r>
            <a:r>
              <a:rPr lang="ru-RU" sz="4950" b="1" dirty="0">
                <a:solidFill>
                  <a:srgbClr val="FF0000"/>
                </a:solidFill>
              </a:rPr>
              <a:t> </a:t>
            </a:r>
            <a:r>
              <a:rPr lang="ru-RU" sz="4950" b="1" dirty="0">
                <a:solidFill>
                  <a:srgbClr val="0070C0"/>
                </a:solidFill>
              </a:rPr>
              <a:t>–</a:t>
            </a:r>
            <a:r>
              <a:rPr lang="ru-RU" sz="4950" b="1" dirty="0">
                <a:solidFill>
                  <a:srgbClr val="FF0000"/>
                </a:solidFill>
              </a:rPr>
              <a:t> </a:t>
            </a:r>
            <a:r>
              <a:rPr lang="ru-RU" sz="4950" b="1" i="1" dirty="0">
                <a:solidFill>
                  <a:srgbClr val="0070C0"/>
                </a:solidFill>
              </a:rPr>
              <a:t>для </a:t>
            </a:r>
            <a:r>
              <a:rPr lang="ru-RU" sz="4950" b="1" i="1" dirty="0" err="1">
                <a:solidFill>
                  <a:srgbClr val="0070C0"/>
                </a:solidFill>
              </a:rPr>
              <a:t>випускників</a:t>
            </a:r>
            <a:r>
              <a:rPr lang="ru-RU" sz="4950" b="1" i="1" dirty="0">
                <a:solidFill>
                  <a:srgbClr val="0070C0"/>
                </a:solidFill>
              </a:rPr>
              <a:t> </a:t>
            </a:r>
            <a:r>
              <a:rPr lang="ru-RU" sz="4950" b="1" i="1" dirty="0" smtClean="0">
                <a:solidFill>
                  <a:srgbClr val="0070C0"/>
                </a:solidFill>
              </a:rPr>
              <a:t>11 </a:t>
            </a:r>
            <a:r>
              <a:rPr lang="ru-RU" sz="4950" b="1" i="1" dirty="0" err="1">
                <a:solidFill>
                  <a:srgbClr val="0070C0"/>
                </a:solidFill>
              </a:rPr>
              <a:t>класу</a:t>
            </a:r>
            <a:endParaRPr lang="ru-RU" sz="495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4950" b="1" i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495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97" y="2282277"/>
            <a:ext cx="8063603" cy="10610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0E6310E-52D6-46E4-A980-5D95C1844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95" y="0"/>
            <a:ext cx="8578572" cy="10953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ФАХОВИЙ МОЛОДШИЙ БАКАЛАВР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113111" y="2124076"/>
            <a:ext cx="2447925" cy="27479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uk-UA" sz="135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0E6310E-52D6-46E4-A980-5D95C184407B}"/>
              </a:ext>
            </a:extLst>
          </p:cNvPr>
          <p:cNvSpPr txBox="1">
            <a:spLocks/>
          </p:cNvSpPr>
          <p:nvPr/>
        </p:nvSpPr>
        <p:spPr>
          <a:xfrm>
            <a:off x="345295" y="0"/>
            <a:ext cx="8578572" cy="1095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ФАХОВИЙ МОЛОДШИЙ БАКАЛАВР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111" y="695285"/>
            <a:ext cx="8784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</a:rPr>
              <a:t>Перелік </a:t>
            </a:r>
            <a:r>
              <a:rPr lang="uk-UA" sz="2000" b="1" i="1" dirty="0" smtClean="0">
                <a:solidFill>
                  <a:srgbClr val="002060"/>
                </a:solidFill>
              </a:rPr>
              <a:t>спеціальностей, освітніх програм </a:t>
            </a:r>
            <a:r>
              <a:rPr lang="uk-UA" sz="2000" b="1" i="1" dirty="0" smtClean="0">
                <a:solidFill>
                  <a:srgbClr val="002060"/>
                </a:solidFill>
              </a:rPr>
              <a:t>і терміни навчання у </a:t>
            </a:r>
            <a:r>
              <a:rPr lang="uk-UA" sz="2000" b="1" i="1" dirty="0" smtClean="0">
                <a:solidFill>
                  <a:srgbClr val="002060"/>
                </a:solidFill>
              </a:rPr>
              <a:t>ВоФК НУХТ</a:t>
            </a:r>
            <a:endParaRPr lang="uk-UA" sz="2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723872"/>
              </p:ext>
            </p:extLst>
          </p:nvPr>
        </p:nvGraphicFramePr>
        <p:xfrm>
          <a:off x="647700" y="1215999"/>
          <a:ext cx="7861300" cy="5486965"/>
        </p:xfrm>
        <a:graphic>
          <a:graphicData uri="http://schemas.openxmlformats.org/drawingml/2006/table">
            <a:tbl>
              <a:tblPr/>
              <a:tblGrid>
                <a:gridCol w="2727960"/>
                <a:gridCol w="2936240"/>
                <a:gridCol w="1041400"/>
                <a:gridCol w="1155700"/>
              </a:tblGrid>
              <a:tr h="229835">
                <a:tc rowSpan="2"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Спеціальність</a:t>
                      </a:r>
                      <a:endParaRPr lang="uk-UA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Освітньо-професійна програма</a:t>
                      </a:r>
                      <a:endParaRPr lang="uk-UA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50" b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Термін навчання на основі </a:t>
                      </a:r>
                      <a:endParaRPr lang="uk-UA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2540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 класу</a:t>
                      </a:r>
                      <a:endParaRPr lang="uk-UA" sz="1800" kern="14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kern="140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  <a:r>
                        <a:rPr lang="uk-UA" sz="1200" b="1" kern="14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класу/</a:t>
                      </a:r>
                    </a:p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kern="140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кваліф</a:t>
                      </a:r>
                      <a:r>
                        <a:rPr lang="uk-UA" sz="1200" b="1" kern="140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endParaRPr lang="uk-UA" sz="1800" kern="140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1" kern="140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робітника</a:t>
                      </a:r>
                      <a:endParaRPr lang="uk-UA" sz="1800" kern="140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24">
                <a:tc>
                  <a:txBody>
                    <a:bodyPr/>
                    <a:lstStyle/>
                    <a:p>
                      <a:pPr marL="36195" marR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40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D1</a:t>
                      </a:r>
                      <a:r>
                        <a:rPr lang="en-US" sz="1600" b="1" i="1" kern="1400" dirty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Облік і 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6195" marR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     оподаткування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Облік і 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оподаткування 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55" marR="30155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2р.10міс.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1р.10міс.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36195" marR="0" indent="0" algn="l" rtl="0">
                        <a:lnSpc>
                          <a:spcPct val="8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977494" algn="l"/>
                        </a:tabLst>
                      </a:pPr>
                      <a:r>
                        <a:rPr lang="ru-RU" sz="1600" b="1" i="1" kern="140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D2</a:t>
                      </a:r>
                      <a:r>
                        <a:rPr lang="ru-RU" sz="1600" b="1" i="1" kern="1400" dirty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1" i="1" kern="1400" dirty="0" err="1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Фінанси</a:t>
                      </a:r>
                      <a:r>
                        <a:rPr lang="ru-RU" sz="1600" b="1" i="1" kern="1400" dirty="0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1600" b="1" i="1" kern="1400" dirty="0" err="1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банківська</a:t>
                      </a:r>
                      <a:r>
                        <a:rPr lang="ru-RU" sz="1600" b="1" i="1" kern="1400" dirty="0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справа, </a:t>
                      </a:r>
                      <a:r>
                        <a:rPr lang="ru-RU" sz="1600" b="1" i="1" kern="1400" dirty="0" err="1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страхування</a:t>
                      </a:r>
                      <a:r>
                        <a:rPr lang="ru-RU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та </a:t>
                      </a:r>
                      <a:r>
                        <a:rPr lang="ru-RU" sz="1600" b="1" i="1" kern="1400" dirty="0" err="1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фондовий</a:t>
                      </a:r>
                      <a:r>
                        <a:rPr lang="ru-RU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1" i="1" kern="1400" dirty="0" err="1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ринок</a:t>
                      </a:r>
                      <a:endParaRPr lang="ru-RU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kern="1400" dirty="0" err="1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Фінанси</a:t>
                      </a:r>
                      <a:r>
                        <a:rPr lang="ru-RU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1600" b="1" i="1" kern="1400" dirty="0" err="1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банківська</a:t>
                      </a:r>
                      <a:r>
                        <a:rPr lang="ru-RU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справа та </a:t>
                      </a:r>
                      <a:r>
                        <a:rPr lang="ru-RU" sz="1600" b="1" i="1" kern="1400" dirty="0" err="1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страхування</a:t>
                      </a:r>
                      <a:endParaRPr lang="ru-RU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55" marR="30155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2р.10міс.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1р.10міс.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marL="36195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40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D5</a:t>
                      </a:r>
                      <a:r>
                        <a:rPr lang="en-US" sz="1600" b="1" i="1" kern="1400" cap="none" spc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Маркетинг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Маркетинг</a:t>
                      </a:r>
                      <a:endParaRPr lang="uk-UA" sz="16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55" marR="30155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2р.10міс.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1р.10міс.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6">
                <a:tc>
                  <a:txBody>
                    <a:bodyPr/>
                    <a:lstStyle/>
                    <a:p>
                      <a:pPr marL="36195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40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D6</a:t>
                      </a:r>
                      <a:r>
                        <a:rPr lang="en-US" sz="1600" b="1" i="1" kern="1400" cap="none" spc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Торгівля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Підприємництво, </a:t>
                      </a:r>
                      <a:r>
                        <a:rPr lang="uk-UA" sz="1600" b="1" i="1" kern="1400" dirty="0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торгівля та </a:t>
                      </a: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біржова </a:t>
                      </a:r>
                      <a:r>
                        <a:rPr lang="uk-UA" sz="1600" b="1" i="1" kern="1400" dirty="0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діяльність 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55" marR="30155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2р.10міс.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1р.10міс.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99">
                <a:tc>
                  <a:txBody>
                    <a:bodyPr/>
                    <a:lstStyle/>
                    <a:p>
                      <a:pPr marL="36195" marR="0" indent="0" algn="l" rtl="0"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400" cap="none" spc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F2 </a:t>
                      </a: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Інженерія </a:t>
                      </a:r>
                      <a:r>
                        <a:rPr lang="uk-UA" sz="1600" b="1" i="1" kern="1400" dirty="0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програмного 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6195" marR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    забезпечення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Інженерія </a:t>
                      </a:r>
                      <a:r>
                        <a:rPr lang="uk-UA" sz="1600" b="1" i="1" kern="1400" dirty="0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програмного 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76200"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 dirty="0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забезпечення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55" marR="30155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3р. 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6195" marR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400" cap="none" spc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F7</a:t>
                      </a:r>
                      <a:r>
                        <a:rPr lang="en-US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Комп’ютерна 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6195" marR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    інженерія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Комп’ютерна 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 dirty="0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інженерія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55" marR="30155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3р. 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2р.10міс.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56">
                <a:tc>
                  <a:txBody>
                    <a:bodyPr/>
                    <a:lstStyle/>
                    <a:p>
                      <a:pPr marL="36195" marR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400" cap="none" spc="0" dirty="0">
                          <a:ln>
                            <a:noFill/>
                          </a:ln>
                          <a:solidFill>
                            <a:srgbClr val="B80896"/>
                          </a:solidFill>
                          <a:effectLst/>
                          <a:latin typeface="Arial" panose="020B0604020202020204" pitchFamily="34" charset="0"/>
                        </a:rPr>
                        <a:t>G13</a:t>
                      </a:r>
                      <a:r>
                        <a:rPr lang="en-US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Харчові 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6195" marR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       технології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Харчові </a:t>
                      </a:r>
                      <a:endParaRPr lang="uk-UA" sz="16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технології</a:t>
                      </a:r>
                      <a:endParaRPr lang="uk-UA" sz="16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55" marR="30155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3р. 5 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2р. 5міс.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12">
                <a:tc>
                  <a:txBody>
                    <a:bodyPr/>
                    <a:lstStyle/>
                    <a:p>
                      <a:pPr marL="36195" marR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kern="1400" cap="none" spc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J2 </a:t>
                      </a:r>
                      <a:r>
                        <a:rPr lang="ru-RU" sz="1600" b="1" i="1" kern="1400" dirty="0" err="1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Готельно-ресторанна</a:t>
                      </a:r>
                      <a:r>
                        <a:rPr lang="ru-RU" sz="1600" b="1" i="1" kern="1400" dirty="0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6195" marR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    справа та </a:t>
                      </a:r>
                      <a:r>
                        <a:rPr lang="ru-RU" sz="1600" b="1" i="1" kern="1400" dirty="0" err="1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кейтеринг</a:t>
                      </a:r>
                      <a:endParaRPr lang="ru-RU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 dirty="0" err="1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Готельно</a:t>
                      </a:r>
                      <a:r>
                        <a:rPr lang="uk-UA" sz="1600" b="1" i="1" kern="1400" dirty="0" smtClean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-ресторанна 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справа</a:t>
                      </a:r>
                      <a:r>
                        <a:rPr lang="uk-UA" sz="1600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55" marR="30155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2р.10міс.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1р.10міс.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96">
                <a:tc>
                  <a:txBody>
                    <a:bodyPr/>
                    <a:lstStyle/>
                    <a:p>
                      <a:pPr marL="36195" marR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400" cap="none" spc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J3</a:t>
                      </a:r>
                      <a:r>
                        <a:rPr lang="en-US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Туризм та 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6195" marR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 dirty="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      рекреація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kern="1400">
                          <a:ln>
                            <a:noFill/>
                          </a:ln>
                          <a:solidFill>
                            <a:srgbClr val="063D71"/>
                          </a:solidFill>
                          <a:effectLst/>
                          <a:latin typeface="Arial" panose="020B0604020202020204" pitchFamily="34" charset="0"/>
                        </a:rPr>
                        <a:t>Туризм</a:t>
                      </a:r>
                      <a:endParaRPr lang="uk-UA" sz="16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155" marR="30155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2р.10міс.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40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1р.10міс.</a:t>
                      </a:r>
                      <a:endParaRPr lang="uk-UA" sz="1600" kern="140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7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F24CB032-D396-41D8-9390-706CC6504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48" y="1007533"/>
            <a:ext cx="8771466" cy="54440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</a:rPr>
              <a:t>Крок </a:t>
            </a:r>
            <a:r>
              <a:rPr lang="uk-UA" sz="4000" b="1" dirty="0" smtClean="0">
                <a:solidFill>
                  <a:srgbClr val="FF0000"/>
                </a:solidFill>
              </a:rPr>
              <a:t>4: </a:t>
            </a:r>
            <a:r>
              <a:rPr lang="uk-UA" sz="3000" b="1" dirty="0"/>
              <a:t>пройти співбесіду </a:t>
            </a:r>
            <a:r>
              <a:rPr lang="uk-UA" sz="3000" dirty="0"/>
              <a:t>(</a:t>
            </a:r>
            <a:r>
              <a:rPr lang="uk-UA" sz="3000" i="1" dirty="0">
                <a:solidFill>
                  <a:srgbClr val="FF0000"/>
                </a:solidFill>
              </a:rPr>
              <a:t>з</a:t>
            </a:r>
            <a:r>
              <a:rPr lang="uk-UA" sz="3000" i="1" dirty="0"/>
              <a:t> </a:t>
            </a:r>
            <a:r>
              <a:rPr lang="uk-UA" sz="3000" b="1" i="1" dirty="0" smtClean="0">
                <a:solidFill>
                  <a:srgbClr val="FF0000"/>
                </a:solidFill>
              </a:rPr>
              <a:t>МАТЕМАТИКИ</a:t>
            </a:r>
            <a:r>
              <a:rPr lang="uk-UA" sz="3000" dirty="0" smtClean="0"/>
              <a:t>) </a:t>
            </a:r>
            <a:r>
              <a:rPr lang="uk-UA" sz="3000" i="1" u="sng" dirty="0" smtClean="0">
                <a:solidFill>
                  <a:srgbClr val="7030A0"/>
                </a:solidFill>
              </a:rPr>
              <a:t>мінімум на 120 балів</a:t>
            </a:r>
            <a:endParaRPr lang="ru-RU" sz="1200" b="1" i="1" u="sn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135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950" b="1" dirty="0" smtClean="0">
                <a:solidFill>
                  <a:srgbClr val="FF0000"/>
                </a:solidFill>
              </a:rPr>
              <a:t>15 </a:t>
            </a:r>
            <a:r>
              <a:rPr lang="ru-RU" sz="4950" b="1" dirty="0">
                <a:solidFill>
                  <a:srgbClr val="FF0000"/>
                </a:solidFill>
              </a:rPr>
              <a:t>липня - </a:t>
            </a:r>
            <a:r>
              <a:rPr lang="ru-RU" sz="4950" b="1" dirty="0" smtClean="0">
                <a:solidFill>
                  <a:srgbClr val="FF0000"/>
                </a:solidFill>
              </a:rPr>
              <a:t>23 </a:t>
            </a:r>
            <a:r>
              <a:rPr lang="ru-RU" sz="495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4950" b="1" dirty="0" smtClean="0">
                <a:solidFill>
                  <a:srgbClr val="FF0000"/>
                </a:solidFill>
              </a:rPr>
              <a:t> </a:t>
            </a:r>
            <a:r>
              <a:rPr lang="ru-RU" sz="4950" b="1" dirty="0">
                <a:solidFill>
                  <a:srgbClr val="00B050"/>
                </a:solidFill>
              </a:rPr>
              <a:t>–</a:t>
            </a:r>
            <a:r>
              <a:rPr lang="ru-RU" sz="4950" b="1" dirty="0">
                <a:solidFill>
                  <a:srgbClr val="FF0000"/>
                </a:solidFill>
              </a:rPr>
              <a:t> </a:t>
            </a:r>
            <a:r>
              <a:rPr lang="ru-RU" sz="4950" b="1" i="1" dirty="0">
                <a:solidFill>
                  <a:srgbClr val="00B050"/>
                </a:solidFill>
              </a:rPr>
              <a:t>для </a:t>
            </a:r>
            <a:r>
              <a:rPr lang="ru-RU" sz="4950" b="1" i="1" dirty="0" err="1">
                <a:solidFill>
                  <a:srgbClr val="00B050"/>
                </a:solidFill>
              </a:rPr>
              <a:t>випускників</a:t>
            </a:r>
            <a:r>
              <a:rPr lang="ru-RU" sz="4950" b="1" i="1" dirty="0">
                <a:solidFill>
                  <a:srgbClr val="00B050"/>
                </a:solidFill>
              </a:rPr>
              <a:t> 9 </a:t>
            </a:r>
            <a:r>
              <a:rPr lang="ru-RU" sz="4950" b="1" i="1" dirty="0" err="1">
                <a:solidFill>
                  <a:srgbClr val="00B050"/>
                </a:solidFill>
              </a:rPr>
              <a:t>класу</a:t>
            </a:r>
            <a:endParaRPr lang="ru-RU" sz="4950" b="1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950" b="1" dirty="0" smtClean="0">
                <a:solidFill>
                  <a:srgbClr val="FF0000"/>
                </a:solidFill>
              </a:rPr>
              <a:t>23 </a:t>
            </a:r>
            <a:r>
              <a:rPr lang="ru-RU" sz="4950" b="1" dirty="0" err="1">
                <a:solidFill>
                  <a:srgbClr val="FF0000"/>
                </a:solidFill>
              </a:rPr>
              <a:t>липня</a:t>
            </a:r>
            <a:r>
              <a:rPr lang="ru-RU" sz="4950" b="1" dirty="0">
                <a:solidFill>
                  <a:srgbClr val="FF0000"/>
                </a:solidFill>
              </a:rPr>
              <a:t> - </a:t>
            </a:r>
            <a:r>
              <a:rPr lang="ru-RU" sz="4950" b="1" dirty="0" smtClean="0">
                <a:solidFill>
                  <a:srgbClr val="FF0000"/>
                </a:solidFill>
              </a:rPr>
              <a:t>01 </a:t>
            </a:r>
            <a:r>
              <a:rPr lang="ru-RU" sz="4950" b="1" dirty="0" err="1" smtClean="0">
                <a:solidFill>
                  <a:srgbClr val="FF0000"/>
                </a:solidFill>
              </a:rPr>
              <a:t>серпня</a:t>
            </a:r>
            <a:r>
              <a:rPr lang="ru-RU" sz="4950" b="1" dirty="0" smtClean="0">
                <a:solidFill>
                  <a:srgbClr val="FF0000"/>
                </a:solidFill>
              </a:rPr>
              <a:t> </a:t>
            </a:r>
            <a:r>
              <a:rPr lang="ru-RU" sz="4950" b="1" dirty="0">
                <a:solidFill>
                  <a:srgbClr val="0070C0"/>
                </a:solidFill>
              </a:rPr>
              <a:t>–</a:t>
            </a:r>
            <a:r>
              <a:rPr lang="ru-RU" sz="4950" b="1" dirty="0">
                <a:solidFill>
                  <a:srgbClr val="FF0000"/>
                </a:solidFill>
              </a:rPr>
              <a:t> </a:t>
            </a:r>
            <a:r>
              <a:rPr lang="ru-RU" sz="4950" b="1" i="1" dirty="0">
                <a:solidFill>
                  <a:srgbClr val="0070C0"/>
                </a:solidFill>
              </a:rPr>
              <a:t>для </a:t>
            </a:r>
            <a:r>
              <a:rPr lang="ru-RU" sz="4950" b="1" i="1" dirty="0" err="1">
                <a:solidFill>
                  <a:srgbClr val="0070C0"/>
                </a:solidFill>
              </a:rPr>
              <a:t>випускників</a:t>
            </a:r>
            <a:r>
              <a:rPr lang="ru-RU" sz="4950" b="1" i="1" dirty="0">
                <a:solidFill>
                  <a:srgbClr val="0070C0"/>
                </a:solidFill>
              </a:rPr>
              <a:t> 11 </a:t>
            </a:r>
            <a:r>
              <a:rPr lang="ru-RU" sz="4950" b="1" i="1" dirty="0" err="1" smtClean="0">
                <a:solidFill>
                  <a:srgbClr val="0070C0"/>
                </a:solidFill>
              </a:rPr>
              <a:t>класу</a:t>
            </a:r>
            <a:r>
              <a:rPr lang="ru-RU" sz="4950" b="1" i="1" dirty="0" smtClean="0">
                <a:solidFill>
                  <a:srgbClr val="0070C0"/>
                </a:solidFill>
              </a:rPr>
              <a:t> </a:t>
            </a:r>
            <a:r>
              <a:rPr lang="ru-RU" sz="4950" b="1" i="1" dirty="0" err="1" smtClean="0">
                <a:solidFill>
                  <a:srgbClr val="B80896"/>
                </a:solidFill>
              </a:rPr>
              <a:t>або</a:t>
            </a:r>
            <a:r>
              <a:rPr lang="ru-RU" sz="4950" b="1" i="1" dirty="0" smtClean="0">
                <a:solidFill>
                  <a:srgbClr val="B80896"/>
                </a:solidFill>
              </a:rPr>
              <a:t> подати </a:t>
            </a:r>
            <a:r>
              <a:rPr lang="ru-RU" sz="4950" b="1" i="1" dirty="0" err="1" smtClean="0">
                <a:solidFill>
                  <a:srgbClr val="B80896"/>
                </a:solidFill>
              </a:rPr>
              <a:t>результати</a:t>
            </a:r>
            <a:r>
              <a:rPr lang="ru-RU" sz="4950" b="1" i="1" dirty="0" smtClean="0">
                <a:solidFill>
                  <a:srgbClr val="B80896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4950" b="1" i="1" dirty="0" smtClean="0">
                <a:solidFill>
                  <a:srgbClr val="B80896"/>
                </a:solidFill>
              </a:rPr>
              <a:t>НМТ 2022-2025 </a:t>
            </a:r>
            <a:r>
              <a:rPr lang="ru-RU" sz="4950" b="1" i="1" dirty="0" err="1" smtClean="0">
                <a:solidFill>
                  <a:srgbClr val="B80896"/>
                </a:solidFill>
              </a:rPr>
              <a:t>років</a:t>
            </a:r>
            <a:endParaRPr lang="ru-RU" sz="4950" b="1" i="1" dirty="0">
              <a:solidFill>
                <a:srgbClr val="B80896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0E6310E-52D6-46E4-A980-5D95C184407B}"/>
              </a:ext>
            </a:extLst>
          </p:cNvPr>
          <p:cNvSpPr txBox="1">
            <a:spLocks/>
          </p:cNvSpPr>
          <p:nvPr/>
        </p:nvSpPr>
        <p:spPr>
          <a:xfrm>
            <a:off x="345295" y="0"/>
            <a:ext cx="8578572" cy="1095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ФАХОВИЙ МОЛОДШИЙ БАКАЛАВР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3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F24CB032-D396-41D8-9390-706CC6504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" y="880533"/>
            <a:ext cx="8813800" cy="5816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</a:rPr>
              <a:t>Крок </a:t>
            </a:r>
            <a:r>
              <a:rPr lang="uk-UA" sz="4000" b="1" dirty="0" smtClean="0">
                <a:solidFill>
                  <a:srgbClr val="FF0000"/>
                </a:solidFill>
              </a:rPr>
              <a:t>5: </a:t>
            </a:r>
            <a:r>
              <a:rPr lang="uk-UA" sz="3000" b="1" dirty="0"/>
              <a:t>знайти своє прізвище в рейтинговому списку </a:t>
            </a:r>
            <a:r>
              <a:rPr lang="uk-UA" sz="3000" b="1" i="1" dirty="0"/>
              <a:t>(на сайті коледжу </a:t>
            </a:r>
            <a:r>
              <a:rPr lang="en-US" sz="3000" b="1" i="1" dirty="0" smtClean="0">
                <a:solidFill>
                  <a:srgbClr val="00B0F0"/>
                </a:solidFill>
                <a:hlinkClick r:id="rId2"/>
              </a:rPr>
              <a:t>https://vcolnuft.volyn.ua/vstupnykovi/</a:t>
            </a:r>
            <a:endParaRPr lang="uk-UA" sz="3000" b="1" i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uk-UA" sz="3000" b="1" i="1" dirty="0" smtClean="0"/>
              <a:t>або </a:t>
            </a:r>
          </a:p>
          <a:p>
            <a:pPr marL="0" indent="0" algn="ctr">
              <a:buNone/>
            </a:pPr>
            <a:r>
              <a:rPr lang="uk-UA" sz="3000" b="1" i="1" dirty="0" smtClean="0"/>
              <a:t>на </a:t>
            </a:r>
            <a:r>
              <a:rPr lang="uk-UA" sz="3000" b="1" i="1" dirty="0"/>
              <a:t>інформаційній дошці приймальної комісії в коледжі)</a:t>
            </a:r>
            <a:endParaRPr lang="ru-RU" sz="12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950" b="1" dirty="0" smtClean="0">
                <a:solidFill>
                  <a:srgbClr val="FF0000"/>
                </a:solidFill>
              </a:rPr>
              <a:t>23 </a:t>
            </a:r>
            <a:r>
              <a:rPr lang="ru-RU" sz="4950" b="1" dirty="0">
                <a:solidFill>
                  <a:srgbClr val="FF0000"/>
                </a:solidFill>
              </a:rPr>
              <a:t>липня - </a:t>
            </a:r>
            <a:r>
              <a:rPr lang="ru-RU" sz="4950" b="1" dirty="0" smtClean="0">
                <a:solidFill>
                  <a:srgbClr val="FF0000"/>
                </a:solidFill>
              </a:rPr>
              <a:t>25 </a:t>
            </a:r>
            <a:r>
              <a:rPr lang="ru-RU" sz="495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4950" b="1" dirty="0" smtClean="0">
                <a:solidFill>
                  <a:srgbClr val="FF0000"/>
                </a:solidFill>
              </a:rPr>
              <a:t> </a:t>
            </a:r>
            <a:r>
              <a:rPr lang="ru-RU" sz="4950" b="1" dirty="0">
                <a:solidFill>
                  <a:srgbClr val="00B050"/>
                </a:solidFill>
              </a:rPr>
              <a:t>–</a:t>
            </a:r>
            <a:r>
              <a:rPr lang="ru-RU" sz="4950" b="1" dirty="0">
                <a:solidFill>
                  <a:srgbClr val="FF0000"/>
                </a:solidFill>
              </a:rPr>
              <a:t> </a:t>
            </a:r>
            <a:r>
              <a:rPr lang="ru-RU" sz="4950" b="1" i="1" dirty="0">
                <a:solidFill>
                  <a:srgbClr val="00B050"/>
                </a:solidFill>
              </a:rPr>
              <a:t>для </a:t>
            </a:r>
            <a:r>
              <a:rPr lang="ru-RU" sz="4950" b="1" i="1" dirty="0" err="1">
                <a:solidFill>
                  <a:srgbClr val="00B050"/>
                </a:solidFill>
              </a:rPr>
              <a:t>випускників</a:t>
            </a:r>
            <a:r>
              <a:rPr lang="ru-RU" sz="4950" b="1" i="1" dirty="0">
                <a:solidFill>
                  <a:srgbClr val="00B050"/>
                </a:solidFill>
              </a:rPr>
              <a:t> 9 </a:t>
            </a:r>
            <a:r>
              <a:rPr lang="ru-RU" sz="4950" b="1" i="1" dirty="0" err="1">
                <a:solidFill>
                  <a:srgbClr val="00B050"/>
                </a:solidFill>
              </a:rPr>
              <a:t>класу</a:t>
            </a:r>
            <a:endParaRPr lang="ru-RU" sz="4950" b="1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950" b="1" dirty="0" smtClean="0">
                <a:solidFill>
                  <a:srgbClr val="FF0000"/>
                </a:solidFill>
              </a:rPr>
              <a:t>05 </a:t>
            </a:r>
            <a:r>
              <a:rPr lang="ru-RU" sz="4950" b="1" dirty="0" err="1" smtClean="0">
                <a:solidFill>
                  <a:srgbClr val="FF0000"/>
                </a:solidFill>
              </a:rPr>
              <a:t>серпня</a:t>
            </a:r>
            <a:r>
              <a:rPr lang="ru-RU" sz="4950" b="1" dirty="0" smtClean="0">
                <a:solidFill>
                  <a:srgbClr val="FF0000"/>
                </a:solidFill>
              </a:rPr>
              <a:t> – 07 </a:t>
            </a:r>
            <a:r>
              <a:rPr lang="ru-RU" sz="4950" b="1" dirty="0" err="1" smtClean="0">
                <a:solidFill>
                  <a:srgbClr val="FF0000"/>
                </a:solidFill>
              </a:rPr>
              <a:t>серпня</a:t>
            </a:r>
            <a:r>
              <a:rPr lang="ru-RU" sz="4950" b="1" dirty="0" smtClean="0">
                <a:solidFill>
                  <a:srgbClr val="FF0000"/>
                </a:solidFill>
              </a:rPr>
              <a:t> </a:t>
            </a:r>
            <a:r>
              <a:rPr lang="ru-RU" sz="4950" b="1" dirty="0">
                <a:solidFill>
                  <a:srgbClr val="0070C0"/>
                </a:solidFill>
              </a:rPr>
              <a:t>–</a:t>
            </a:r>
            <a:r>
              <a:rPr lang="ru-RU" sz="4950" b="1" dirty="0">
                <a:solidFill>
                  <a:srgbClr val="FF0000"/>
                </a:solidFill>
              </a:rPr>
              <a:t> </a:t>
            </a:r>
            <a:r>
              <a:rPr lang="ru-RU" sz="4950" b="1" i="1" dirty="0">
                <a:solidFill>
                  <a:srgbClr val="0070C0"/>
                </a:solidFill>
              </a:rPr>
              <a:t>для </a:t>
            </a:r>
            <a:r>
              <a:rPr lang="ru-RU" sz="4950" b="1" i="1" dirty="0" err="1">
                <a:solidFill>
                  <a:srgbClr val="0070C0"/>
                </a:solidFill>
              </a:rPr>
              <a:t>випускників</a:t>
            </a:r>
            <a:r>
              <a:rPr lang="ru-RU" sz="4950" b="1" i="1" dirty="0">
                <a:solidFill>
                  <a:srgbClr val="0070C0"/>
                </a:solidFill>
              </a:rPr>
              <a:t> 11 </a:t>
            </a:r>
            <a:r>
              <a:rPr lang="ru-RU" sz="4950" b="1" i="1" dirty="0" err="1" smtClean="0">
                <a:solidFill>
                  <a:srgbClr val="0070C0"/>
                </a:solidFill>
              </a:rPr>
              <a:t>класу</a:t>
            </a:r>
            <a:endParaRPr lang="ru-RU" sz="4950" b="1" i="1" dirty="0">
              <a:solidFill>
                <a:srgbClr val="0070C0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0E6310E-52D6-46E4-A980-5D95C184407B}"/>
              </a:ext>
            </a:extLst>
          </p:cNvPr>
          <p:cNvSpPr txBox="1">
            <a:spLocks/>
          </p:cNvSpPr>
          <p:nvPr/>
        </p:nvSpPr>
        <p:spPr>
          <a:xfrm>
            <a:off x="345295" y="0"/>
            <a:ext cx="8578572" cy="1095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ФАХОВИЙ МОЛОДШИЙ БАКАЛАВР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4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F24CB032-D396-41D8-9390-706CC6504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80" y="1230486"/>
            <a:ext cx="6654802" cy="51110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</a:rPr>
              <a:t>Крок </a:t>
            </a:r>
            <a:r>
              <a:rPr lang="uk-UA" sz="4000" b="1" dirty="0" smtClean="0">
                <a:solidFill>
                  <a:srgbClr val="FF0000"/>
                </a:solidFill>
              </a:rPr>
              <a:t>6: </a:t>
            </a:r>
            <a:r>
              <a:rPr lang="uk-UA" sz="3000" b="1" dirty="0"/>
              <a:t>виконати умови для зарахування</a:t>
            </a:r>
            <a:endParaRPr lang="ru-RU" sz="1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35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950" b="1" dirty="0">
                <a:solidFill>
                  <a:srgbClr val="FF0000"/>
                </a:solidFill>
              </a:rPr>
              <a:t>до 12</a:t>
            </a:r>
            <a:r>
              <a:rPr lang="uk-UA" sz="4950" b="1" dirty="0">
                <a:solidFill>
                  <a:srgbClr val="FF0000"/>
                </a:solidFill>
              </a:rPr>
              <a:t>:00 год. </a:t>
            </a:r>
          </a:p>
          <a:p>
            <a:pPr marL="0" indent="0" algn="ctr">
              <a:buNone/>
            </a:pPr>
            <a:r>
              <a:rPr lang="ru-RU" sz="4950" b="1" dirty="0" smtClean="0">
                <a:solidFill>
                  <a:srgbClr val="FF0000"/>
                </a:solidFill>
              </a:rPr>
              <a:t>29 </a:t>
            </a:r>
            <a:r>
              <a:rPr lang="ru-RU" sz="495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4950" b="1" dirty="0" smtClean="0">
                <a:solidFill>
                  <a:srgbClr val="FF0000"/>
                </a:solidFill>
              </a:rPr>
              <a:t> </a:t>
            </a:r>
            <a:r>
              <a:rPr lang="ru-RU" sz="4950" b="1" dirty="0">
                <a:solidFill>
                  <a:srgbClr val="00B050"/>
                </a:solidFill>
              </a:rPr>
              <a:t>–</a:t>
            </a:r>
            <a:r>
              <a:rPr lang="ru-RU" sz="4950" b="1" dirty="0">
                <a:solidFill>
                  <a:srgbClr val="FF0000"/>
                </a:solidFill>
              </a:rPr>
              <a:t> </a:t>
            </a:r>
            <a:r>
              <a:rPr lang="ru-RU" sz="4950" b="1" i="1" dirty="0">
                <a:solidFill>
                  <a:srgbClr val="00B050"/>
                </a:solidFill>
              </a:rPr>
              <a:t>для </a:t>
            </a:r>
            <a:r>
              <a:rPr lang="ru-RU" sz="4950" b="1" i="1" dirty="0" err="1">
                <a:solidFill>
                  <a:srgbClr val="00B050"/>
                </a:solidFill>
              </a:rPr>
              <a:t>випускників</a:t>
            </a:r>
            <a:r>
              <a:rPr lang="ru-RU" sz="4950" b="1" i="1" dirty="0">
                <a:solidFill>
                  <a:srgbClr val="00B050"/>
                </a:solidFill>
              </a:rPr>
              <a:t> </a:t>
            </a:r>
            <a:r>
              <a:rPr lang="ru-RU" sz="4950" b="1" i="1" dirty="0" smtClean="0">
                <a:solidFill>
                  <a:srgbClr val="00B050"/>
                </a:solidFill>
              </a:rPr>
              <a:t>9 </a:t>
            </a:r>
            <a:r>
              <a:rPr lang="ru-RU" sz="4950" b="1" i="1" dirty="0" err="1" smtClean="0">
                <a:solidFill>
                  <a:srgbClr val="00B050"/>
                </a:solidFill>
              </a:rPr>
              <a:t>класу</a:t>
            </a:r>
            <a:endParaRPr lang="ru-RU" sz="4950" b="1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950" b="1" dirty="0" smtClean="0">
                <a:solidFill>
                  <a:srgbClr val="FF0000"/>
                </a:solidFill>
              </a:rPr>
              <a:t>11 </a:t>
            </a:r>
            <a:r>
              <a:rPr lang="ru-RU" sz="4950" b="1" dirty="0" err="1" smtClean="0">
                <a:solidFill>
                  <a:srgbClr val="FF0000"/>
                </a:solidFill>
              </a:rPr>
              <a:t>серпня</a:t>
            </a:r>
            <a:r>
              <a:rPr lang="ru-RU" sz="4950" b="1" dirty="0" smtClean="0">
                <a:solidFill>
                  <a:srgbClr val="FF0000"/>
                </a:solidFill>
              </a:rPr>
              <a:t> </a:t>
            </a:r>
            <a:r>
              <a:rPr lang="ru-RU" sz="4950" b="1" dirty="0">
                <a:solidFill>
                  <a:srgbClr val="0070C0"/>
                </a:solidFill>
              </a:rPr>
              <a:t>–</a:t>
            </a:r>
            <a:r>
              <a:rPr lang="ru-RU" sz="4950" b="1" dirty="0">
                <a:solidFill>
                  <a:srgbClr val="FF0000"/>
                </a:solidFill>
              </a:rPr>
              <a:t> </a:t>
            </a:r>
            <a:r>
              <a:rPr lang="ru-RU" sz="4950" b="1" i="1" dirty="0">
                <a:solidFill>
                  <a:srgbClr val="0070C0"/>
                </a:solidFill>
              </a:rPr>
              <a:t>для </a:t>
            </a:r>
            <a:r>
              <a:rPr lang="ru-RU" sz="4950" b="1" i="1" dirty="0" err="1">
                <a:solidFill>
                  <a:srgbClr val="0070C0"/>
                </a:solidFill>
              </a:rPr>
              <a:t>випускників</a:t>
            </a:r>
            <a:r>
              <a:rPr lang="ru-RU" sz="4950" b="1" i="1" dirty="0">
                <a:solidFill>
                  <a:srgbClr val="0070C0"/>
                </a:solidFill>
              </a:rPr>
              <a:t> 11 </a:t>
            </a:r>
            <a:r>
              <a:rPr lang="ru-RU" sz="4950" b="1" i="1" dirty="0" err="1">
                <a:solidFill>
                  <a:srgbClr val="0070C0"/>
                </a:solidFill>
              </a:rPr>
              <a:t>класу</a:t>
            </a:r>
            <a:endParaRPr lang="uk-UA" sz="4950" b="1" i="1" dirty="0">
              <a:solidFill>
                <a:srgbClr val="0070C0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0E6310E-52D6-46E4-A980-5D95C184407B}"/>
              </a:ext>
            </a:extLst>
          </p:cNvPr>
          <p:cNvSpPr txBox="1">
            <a:spLocks/>
          </p:cNvSpPr>
          <p:nvPr/>
        </p:nvSpPr>
        <p:spPr>
          <a:xfrm>
            <a:off x="345295" y="0"/>
            <a:ext cx="8578572" cy="1095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ФАХОВИЙ МОЛОДШИЙ БАКАЛАВР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8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2660"/>
            <a:ext cx="7886700" cy="1325563"/>
          </a:xfrm>
        </p:spPr>
        <p:txBody>
          <a:bodyPr/>
          <a:lstStyle/>
          <a:p>
            <a:r>
              <a:rPr lang="uk-UA" b="1" i="1" dirty="0">
                <a:solidFill>
                  <a:srgbClr val="0070C0"/>
                </a:solidFill>
              </a:rPr>
              <a:t>Підставою для зарахування особи на навчання є: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361019"/>
            <a:ext cx="8572500" cy="3327400"/>
          </a:xfrm>
        </p:spPr>
        <p:txBody>
          <a:bodyPr>
            <a:noAutofit/>
          </a:bodyPr>
          <a:lstStyle/>
          <a:p>
            <a:r>
              <a:rPr lang="uk-UA" sz="3200" b="1" dirty="0"/>
              <a:t>підтвердження</a:t>
            </a:r>
            <a:r>
              <a:rPr lang="uk-UA" sz="3200" dirty="0"/>
              <a:t> вибору місця навчання (в електронному кабінеті </a:t>
            </a:r>
            <a:r>
              <a:rPr lang="en-US" sz="3200" i="1" dirty="0">
                <a:hlinkClick r:id="rId2"/>
              </a:rPr>
              <a:t>https</a:t>
            </a:r>
            <a:r>
              <a:rPr lang="en-US" sz="3200" i="1" dirty="0" smtClean="0">
                <a:hlinkClick r:id="rId2"/>
              </a:rPr>
              <a:t>://vstup.edbo.gov.ua</a:t>
            </a:r>
            <a:r>
              <a:rPr lang="uk-UA" sz="3200" i="1" dirty="0" smtClean="0">
                <a:hlinkClick r:id="rId2"/>
              </a:rPr>
              <a:t> </a:t>
            </a:r>
            <a:r>
              <a:rPr lang="uk-UA" sz="3200" dirty="0"/>
              <a:t>шляхом </a:t>
            </a:r>
            <a:r>
              <a:rPr lang="uk-UA" sz="3200" dirty="0" smtClean="0"/>
              <a:t>накладання </a:t>
            </a:r>
            <a:r>
              <a:rPr lang="uk-UA" sz="3200" b="1" i="1" dirty="0"/>
              <a:t>цифрового підпису</a:t>
            </a:r>
            <a:r>
              <a:rPr lang="uk-UA" sz="3200" dirty="0"/>
              <a:t>, або в приймальній комісії </a:t>
            </a:r>
            <a:r>
              <a:rPr lang="uk-UA" sz="3200" dirty="0" smtClean="0"/>
              <a:t>коледжу шляхом накладання фізичного підпису)</a:t>
            </a:r>
            <a:endParaRPr lang="uk-UA" sz="3200" dirty="0"/>
          </a:p>
          <a:p>
            <a:r>
              <a:rPr lang="uk-UA" sz="3200" b="1" dirty="0"/>
              <a:t>виконання</a:t>
            </a:r>
            <a:r>
              <a:rPr lang="uk-UA" sz="3200" dirty="0"/>
              <a:t> вимог Правил прийому </a:t>
            </a:r>
          </a:p>
          <a:p>
            <a:r>
              <a:rPr lang="uk-UA" sz="3200" b="1" dirty="0"/>
              <a:t>укладення</a:t>
            </a:r>
            <a:r>
              <a:rPr lang="uk-UA" sz="3200" dirty="0"/>
              <a:t> договору про надання освітніх послуг між закладом освіти та вступником (за участю батьків або законних представників – для неповнолітніх вступників)</a:t>
            </a:r>
          </a:p>
        </p:txBody>
      </p:sp>
    </p:spTree>
    <p:extLst>
      <p:ext uri="{BB962C8B-B14F-4D97-AF65-F5344CB8AC3E}">
        <p14:creationId xmlns:p14="http://schemas.microsoft.com/office/powerpoint/2010/main" val="1115916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560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Як вступити до ВоФК НУХТ?</vt:lpstr>
      <vt:lpstr>Як вступити до Відокремленого структурного підрозділу «Волинський фаховий коледж Національного університету харчових технологій»?</vt:lpstr>
      <vt:lpstr>ФАХОВИЙ МОЛОДШИЙ БАКАЛАВР</vt:lpstr>
      <vt:lpstr>ФАХОВИЙ МОЛОДШИЙ БАКАЛАВР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Підставою для зарахування особи на навчання є: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Володимир</dc:creator>
  <cp:lastModifiedBy>Володимир</cp:lastModifiedBy>
  <cp:revision>36</cp:revision>
  <dcterms:created xsi:type="dcterms:W3CDTF">2024-05-31T11:51:49Z</dcterms:created>
  <dcterms:modified xsi:type="dcterms:W3CDTF">2025-03-02T06:42:00Z</dcterms:modified>
</cp:coreProperties>
</file>